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9" r:id="rId3"/>
    <p:sldId id="309" r:id="rId4"/>
    <p:sldId id="293" r:id="rId5"/>
    <p:sldId id="294" r:id="rId6"/>
    <p:sldId id="29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2" autoAdjust="0"/>
    <p:restoredTop sz="96197" autoAdjust="0"/>
  </p:normalViewPr>
  <p:slideViewPr>
    <p:cSldViewPr>
      <p:cViewPr varScale="1">
        <p:scale>
          <a:sx n="128" d="100"/>
          <a:sy n="128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7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17.03.2021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17.03.2021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5958000"/>
          </a:xfrm>
          <a:solidFill>
            <a:srgbClr val="000000">
              <a:alpha val="50196"/>
            </a:srgb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  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5958000"/>
          </a:xfr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da-DK" dirty="0"/>
              <a:t>Billede – se hjælpetekst til venstre i slidebaggrunden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4654" y="2493016"/>
            <a:ext cx="4680000" cy="129606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200" cap="none" spc="0" baseline="0">
                <a:solidFill>
                  <a:srgbClr val="FFFFFF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nn-NO" noProof="0" dirty="0"/>
              <a:t>Titel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084654" y="4005064"/>
            <a:ext cx="4680520" cy="1584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n-NO" noProof="0" dirty="0"/>
              <a:t>Tekst</a:t>
            </a: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-1752872" y="0"/>
            <a:ext cx="1584176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Sørg for at placere billede</a:t>
            </a:r>
            <a:r>
              <a:rPr lang="da-DK" sz="1200" baseline="0" dirty="0"/>
              <a:t> </a:t>
            </a:r>
            <a:r>
              <a:rPr lang="da-DK" sz="1200" dirty="0"/>
              <a:t>bag alt andet indhold på titelslide,</a:t>
            </a:r>
            <a:r>
              <a:rPr lang="da-DK" sz="1200" baseline="0" dirty="0"/>
              <a:t> bl.a. det mørke </a:t>
            </a:r>
            <a:r>
              <a:rPr lang="da-DK" sz="1200" baseline="0" dirty="0" err="1"/>
              <a:t>overlay</a:t>
            </a:r>
            <a:r>
              <a:rPr lang="da-DK" sz="1200" dirty="0"/>
              <a:t>:</a:t>
            </a:r>
          </a:p>
          <a:p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/>
              <a:t>Indsæt billede</a:t>
            </a:r>
          </a:p>
          <a:p>
            <a:pPr marL="228600" indent="-228600">
              <a:buAutoNum type="arabicParenR"/>
            </a:pPr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 err="1"/>
              <a:t>Højreklik</a:t>
            </a:r>
            <a:r>
              <a:rPr lang="da-DK" sz="1200" dirty="0"/>
              <a:t> på billede og vælg ”Placér bagest”</a:t>
            </a:r>
          </a:p>
          <a:p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734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367962" cy="345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07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5051984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4" y="2124000"/>
            <a:ext cx="5051966" cy="345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1" hasCustomPrompt="1"/>
          </p:nvPr>
        </p:nvSpPr>
        <p:spPr>
          <a:xfrm>
            <a:off x="6312024" y="396889"/>
            <a:ext cx="4956051" cy="5184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302894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367962" cy="345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118148"/>
            <a:ext cx="176955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958000"/>
            <a:ext cx="121932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n-NO" noProof="0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0000" y="2124000"/>
            <a:ext cx="10368000" cy="34563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n-NO" noProof="0" dirty="0"/>
              <a:t>Tekst</a:t>
            </a:r>
          </a:p>
          <a:p>
            <a:pPr lvl="1"/>
            <a:r>
              <a:rPr lang="nn-NO" noProof="0" dirty="0"/>
              <a:t>Tekst</a:t>
            </a:r>
          </a:p>
          <a:p>
            <a:pPr lvl="2"/>
            <a:r>
              <a:rPr lang="nn-NO" noProof="0" dirty="0"/>
              <a:t>Tekst</a:t>
            </a:r>
          </a:p>
          <a:p>
            <a:pPr lvl="3"/>
            <a:r>
              <a:rPr lang="nn-NO" noProof="0" dirty="0"/>
              <a:t>Tekst</a:t>
            </a:r>
          </a:p>
          <a:p>
            <a:pPr lvl="4"/>
            <a:r>
              <a:rPr lang="nn-NO" noProof="0" dirty="0"/>
              <a:t>Tekst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118148"/>
            <a:ext cx="176955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6" r:id="rId3"/>
    <p:sldLayoutId id="2147483695" r:id="rId4"/>
    <p:sldLayoutId id="2147483694" r:id="rId5"/>
    <p:sldLayoutId id="2147483697" r:id="rId6"/>
  </p:sldLayoutIdLst>
  <p:hf hdr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lang="nn-NO" sz="4600" b="1" kern="1200" cap="none" spc="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4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0838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49250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1000" dirty="0"/>
              <a:t>48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sz="3800" dirty="0"/>
              <a:t>Måder at få</a:t>
            </a:r>
          </a:p>
          <a:p>
            <a:r>
              <a:rPr lang="da-DK" sz="3800" dirty="0"/>
              <a:t>nye medlemmer</a:t>
            </a:r>
          </a:p>
        </p:txBody>
      </p:sp>
    </p:spTree>
    <p:extLst>
      <p:ext uri="{BB962C8B-B14F-4D97-AF65-F5344CB8AC3E}">
        <p14:creationId xmlns:p14="http://schemas.microsoft.com/office/powerpoint/2010/main" val="239714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#7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Går en tur med </a:t>
            </a:r>
            <a:r>
              <a:rPr lang="da-DK" sz="4400" dirty="0" err="1"/>
              <a:t>flyers</a:t>
            </a:r>
            <a:r>
              <a:rPr lang="da-DK" sz="4400" dirty="0"/>
              <a:t> i lokalområdet</a:t>
            </a:r>
          </a:p>
          <a:p>
            <a:br>
              <a:rPr lang="da-DK" sz="2800" dirty="0"/>
            </a:br>
            <a:r>
              <a:rPr lang="da-DK" sz="2800" dirty="0"/>
              <a:t>Del ud i postkasser til alle.</a:t>
            </a:r>
          </a:p>
        </p:txBody>
      </p:sp>
    </p:spTree>
    <p:extLst>
      <p:ext uri="{BB962C8B-B14F-4D97-AF65-F5344CB8AC3E}">
        <p14:creationId xmlns:p14="http://schemas.microsoft.com/office/powerpoint/2010/main" val="7694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#8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en bod i gågaden </a:t>
            </a:r>
          </a:p>
          <a:p>
            <a:br>
              <a:rPr lang="da-DK" sz="2800" dirty="0"/>
            </a:br>
            <a:r>
              <a:rPr lang="da-DK" sz="2800" dirty="0"/>
              <a:t>Find på noget, I kan sælge (måske som projekt med en af klasserne)</a:t>
            </a:r>
          </a:p>
        </p:txBody>
      </p:sp>
    </p:spTree>
    <p:extLst>
      <p:ext uri="{BB962C8B-B14F-4D97-AF65-F5344CB8AC3E}">
        <p14:creationId xmlns:p14="http://schemas.microsoft.com/office/powerpoint/2010/main" val="413409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#9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et samarbejde med en SFO</a:t>
            </a:r>
          </a:p>
          <a:p>
            <a:br>
              <a:rPr lang="da-DK" sz="2800" dirty="0"/>
            </a:br>
            <a:r>
              <a:rPr lang="da-DK" sz="2800" dirty="0"/>
              <a:t>Lav aktiviteter en eftermiddag i jeres lokale SFO</a:t>
            </a:r>
          </a:p>
        </p:txBody>
      </p:sp>
    </p:spTree>
    <p:extLst>
      <p:ext uri="{BB962C8B-B14F-4D97-AF65-F5344CB8AC3E}">
        <p14:creationId xmlns:p14="http://schemas.microsoft.com/office/powerpoint/2010/main" val="128379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#10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Invitér til </a:t>
            </a:r>
            <a:r>
              <a:rPr lang="da-DK" sz="4400" dirty="0" err="1"/>
              <a:t>diskoaften</a:t>
            </a:r>
            <a:endParaRPr lang="da-DK" sz="4400" dirty="0"/>
          </a:p>
          <a:p>
            <a:br>
              <a:rPr lang="da-DK" sz="2800" dirty="0"/>
            </a:br>
            <a:r>
              <a:rPr lang="da-DK" sz="2800" dirty="0"/>
              <a:t>Lad en klasse arrangere en </a:t>
            </a:r>
            <a:r>
              <a:rPr lang="da-DK" sz="2800" dirty="0" err="1"/>
              <a:t>diskoaften</a:t>
            </a:r>
            <a:r>
              <a:rPr lang="da-DK" sz="2800" dirty="0"/>
              <a:t>, hvor kredsens medlemmer kan invitere deres venner med.</a:t>
            </a:r>
          </a:p>
        </p:txBody>
      </p:sp>
    </p:spTree>
    <p:extLst>
      <p:ext uri="{BB962C8B-B14F-4D97-AF65-F5344CB8AC3E}">
        <p14:creationId xmlns:p14="http://schemas.microsoft.com/office/powerpoint/2010/main" val="91680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#11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83023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Invitér til Games </a:t>
            </a:r>
            <a:r>
              <a:rPr lang="da-DK" sz="4400" dirty="0" err="1"/>
              <a:t>Night</a:t>
            </a:r>
            <a:r>
              <a:rPr lang="da-DK" sz="4400" dirty="0"/>
              <a:t> / Spilleaften</a:t>
            </a:r>
          </a:p>
          <a:p>
            <a:br>
              <a:rPr lang="da-DK" sz="2800" dirty="0"/>
            </a:br>
            <a:r>
              <a:rPr lang="da-DK" sz="2800" dirty="0"/>
              <a:t>Lad en klasse arrangere en spilleaften med konsoller, brætspil, hockey, og hvad I ellers kan finde på. Lad børnene invitere deres venner med ved at lave personlige indbydelser.</a:t>
            </a:r>
          </a:p>
        </p:txBody>
      </p:sp>
    </p:spTree>
    <p:extLst>
      <p:ext uri="{BB962C8B-B14F-4D97-AF65-F5344CB8AC3E}">
        <p14:creationId xmlns:p14="http://schemas.microsoft.com/office/powerpoint/2010/main" val="302580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#12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Spring med på Legens Dag</a:t>
            </a:r>
          </a:p>
          <a:p>
            <a:br>
              <a:rPr lang="da-DK" sz="2800" dirty="0"/>
            </a:br>
            <a:r>
              <a:rPr lang="da-DK" sz="2800" dirty="0"/>
              <a:t>1. lørdag i september sammen med mange andre FDF-kredse. Se </a:t>
            </a:r>
            <a:r>
              <a:rPr lang="da-DK" sz="2800" dirty="0" err="1"/>
              <a:t>FDF.dk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30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#13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Deltag i den lokale byfest / Open by </a:t>
            </a:r>
            <a:r>
              <a:rPr lang="da-DK" sz="4400" dirty="0" err="1"/>
              <a:t>night</a:t>
            </a:r>
            <a:endParaRPr lang="da-DK" sz="4400" dirty="0"/>
          </a:p>
          <a:p>
            <a:br>
              <a:rPr lang="da-DK" sz="2800" dirty="0"/>
            </a:br>
            <a:r>
              <a:rPr lang="da-DK" sz="2800" dirty="0"/>
              <a:t>Find på noget, som FDF kan bidrage med. Eks. et par boder med dåsekast, svampekast eller andet. Husk at jeres aktiviteter fortæller, hvad I huskes for!</a:t>
            </a:r>
          </a:p>
        </p:txBody>
      </p:sp>
    </p:spTree>
    <p:extLst>
      <p:ext uri="{BB962C8B-B14F-4D97-AF65-F5344CB8AC3E}">
        <p14:creationId xmlns:p14="http://schemas.microsoft.com/office/powerpoint/2010/main" val="258197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#14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Skriv til de lokale aviser</a:t>
            </a:r>
          </a:p>
          <a:p>
            <a:br>
              <a:rPr lang="da-DK" sz="2800" dirty="0"/>
            </a:br>
            <a:r>
              <a:rPr lang="da-DK" sz="2800" dirty="0"/>
              <a:t>Find en person i kredsen, som sørger for at skrive artikler, tage billeder og sende ind, så FDF er i avisen HVER måned.</a:t>
            </a:r>
          </a:p>
        </p:txBody>
      </p:sp>
    </p:spTree>
    <p:extLst>
      <p:ext uri="{BB962C8B-B14F-4D97-AF65-F5344CB8AC3E}">
        <p14:creationId xmlns:p14="http://schemas.microsoft.com/office/powerpoint/2010/main" val="242972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#15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en ny klasse: Børneavisen</a:t>
            </a:r>
          </a:p>
          <a:p>
            <a:br>
              <a:rPr lang="da-DK" sz="2800" dirty="0"/>
            </a:br>
            <a:r>
              <a:rPr lang="da-DK" sz="2800" dirty="0"/>
              <a:t>Lav en ny klasse i kredsen, hvor børn skriver artikler, tager billeder, video m.v. </a:t>
            </a:r>
            <a:r>
              <a:rPr lang="mr-IN" sz="2800" dirty="0"/>
              <a:t>–</a:t>
            </a:r>
            <a:r>
              <a:rPr lang="da-DK" sz="2800" dirty="0"/>
              <a:t> og driver en blog/online avis </a:t>
            </a:r>
            <a:r>
              <a:rPr lang="mr-IN" sz="2800" dirty="0"/>
              <a:t>–</a:t>
            </a:r>
            <a:r>
              <a:rPr lang="da-DK" sz="2800" dirty="0"/>
              <a:t> for børn.</a:t>
            </a:r>
          </a:p>
        </p:txBody>
      </p:sp>
    </p:spTree>
    <p:extLst>
      <p:ext uri="{BB962C8B-B14F-4D97-AF65-F5344CB8AC3E}">
        <p14:creationId xmlns:p14="http://schemas.microsoft.com/office/powerpoint/2010/main" val="370732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#16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Invitér flere med på lejr</a:t>
            </a:r>
          </a:p>
          <a:p>
            <a:br>
              <a:rPr lang="da-DK" sz="2800" dirty="0"/>
            </a:br>
            <a:r>
              <a:rPr lang="da-DK" sz="2800" dirty="0"/>
              <a:t>Gør det muligt, at jeres børn kan tage en ven med på jeres lejre – og husk at reklamere for det!</a:t>
            </a:r>
          </a:p>
        </p:txBody>
      </p:sp>
    </p:spTree>
    <p:extLst>
      <p:ext uri="{BB962C8B-B14F-4D97-AF65-F5344CB8AC3E}">
        <p14:creationId xmlns:p14="http://schemas.microsoft.com/office/powerpoint/2010/main" val="215346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95600" y="620688"/>
            <a:ext cx="808635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/>
              <a:t>FDFs</a:t>
            </a:r>
            <a:r>
              <a:rPr lang="da-DK" sz="2800" b="1" dirty="0"/>
              <a:t> strategi 2021-2026</a:t>
            </a:r>
          </a:p>
          <a:p>
            <a:pPr algn="ctr"/>
            <a:endParaRPr lang="da-DK" sz="2800" b="1" dirty="0"/>
          </a:p>
          <a:p>
            <a:pPr algn="ctr"/>
            <a:endParaRPr lang="da-DK" sz="2800" b="1" dirty="0"/>
          </a:p>
          <a:p>
            <a:pPr algn="ctr"/>
            <a:br>
              <a:rPr lang="da-DK" sz="3200" dirty="0"/>
            </a:br>
            <a:r>
              <a:rPr lang="da-DK" sz="4400" b="1" dirty="0"/>
              <a:t>Sammen</a:t>
            </a:r>
            <a:r>
              <a:rPr lang="da-DK" sz="4400" dirty="0"/>
              <a:t> giver vi </a:t>
            </a:r>
            <a:r>
              <a:rPr lang="da-DK" sz="4400" b="1" dirty="0"/>
              <a:t>flere</a:t>
            </a:r>
            <a:r>
              <a:rPr lang="da-DK" sz="4400" dirty="0"/>
              <a:t> børn og unge et ståsted</a:t>
            </a:r>
            <a:br>
              <a:rPr lang="da-DK" sz="3200" dirty="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93596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#17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Ha’ et godt samarbejde med jeres kirke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Deltag og vær aktive i så meget som muligt i jeres lokale kirke.</a:t>
            </a:r>
          </a:p>
        </p:txBody>
      </p:sp>
    </p:spTree>
    <p:extLst>
      <p:ext uri="{BB962C8B-B14F-4D97-AF65-F5344CB8AC3E}">
        <p14:creationId xmlns:p14="http://schemas.microsoft.com/office/powerpoint/2010/main" val="378894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#18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et arrangement foran jeres Føtex, Rema 1000, Brugsen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Lav et spændende arrangement for børn, hvor børnene kan prøve ”FDF”, mens mor og far handler.</a:t>
            </a:r>
          </a:p>
        </p:txBody>
      </p:sp>
    </p:spTree>
    <p:extLst>
      <p:ext uri="{BB962C8B-B14F-4D97-AF65-F5344CB8AC3E}">
        <p14:creationId xmlns:p14="http://schemas.microsoft.com/office/powerpoint/2010/main" val="152351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#19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et årligt PR- arrangement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Lav et arrangement et centralt sted, hvor I kan vise, hvad jeres FDF-kreds tilbyder.</a:t>
            </a:r>
          </a:p>
        </p:txBody>
      </p:sp>
    </p:spTree>
    <p:extLst>
      <p:ext uri="{BB962C8B-B14F-4D97-AF65-F5344CB8AC3E}">
        <p14:creationId xmlns:p14="http://schemas.microsoft.com/office/powerpoint/2010/main" val="152584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#20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7902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synlig på Facebook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Sørg for at have en FB-side, hvor I kan brande jeres kreds.</a:t>
            </a:r>
          </a:p>
          <a:p>
            <a:r>
              <a:rPr lang="da-DK" sz="2800" dirty="0"/>
              <a:t>Husk at få udpeget en, som er ansvarlig for siden.</a:t>
            </a:r>
          </a:p>
        </p:txBody>
      </p:sp>
    </p:spTree>
    <p:extLst>
      <p:ext uri="{BB962C8B-B14F-4D97-AF65-F5344CB8AC3E}">
        <p14:creationId xmlns:p14="http://schemas.microsoft.com/office/powerpoint/2010/main" val="169486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#21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8878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synlig på </a:t>
            </a:r>
            <a:r>
              <a:rPr lang="da-DK" sz="4400" dirty="0" err="1"/>
              <a:t>Instagram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Lav en konto, hvor I kan vise, hvad I laver, og hvad man får ud af at være medlem i jeres kreds. </a:t>
            </a:r>
          </a:p>
          <a:p>
            <a:r>
              <a:rPr lang="da-DK" sz="2800" dirty="0"/>
              <a:t>Husk at få udpeget en, som er ansvarlig for kontoen </a:t>
            </a:r>
            <a:r>
              <a:rPr lang="mr-IN" sz="2800" dirty="0"/>
              <a:t>–</a:t>
            </a:r>
            <a:r>
              <a:rPr lang="da-DK" sz="2800" dirty="0"/>
              <a:t> og husk at gøre det muligt for alle ledere at slå op.</a:t>
            </a:r>
          </a:p>
        </p:txBody>
      </p:sp>
    </p:spTree>
    <p:extLst>
      <p:ext uri="{BB962C8B-B14F-4D97-AF65-F5344CB8AC3E}">
        <p14:creationId xmlns:p14="http://schemas.microsoft.com/office/powerpoint/2010/main" val="334803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#22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synlige på Google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Sørg for, at I kan findes på Google </a:t>
            </a:r>
            <a:r>
              <a:rPr lang="mr-IN" sz="2800" dirty="0"/>
              <a:t>–</a:t>
            </a:r>
            <a:r>
              <a:rPr lang="da-DK" sz="2800" dirty="0"/>
              <a:t> også på Google Maps og evt. også på Google+</a:t>
            </a:r>
          </a:p>
          <a:p>
            <a:r>
              <a:rPr lang="da-DK" sz="2800" dirty="0"/>
              <a:t>Lav jeres ”virksomhed” og upload billeder, som fortæller, hvem I er, og hvad I tilbyder.</a:t>
            </a:r>
          </a:p>
        </p:txBody>
      </p:sp>
    </p:spTree>
    <p:extLst>
      <p:ext uri="{BB962C8B-B14F-4D97-AF65-F5344CB8AC3E}">
        <p14:creationId xmlns:p14="http://schemas.microsoft.com/office/powerpoint/2010/main" val="39014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#23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attraktive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Sørg for at være spændende. Både hvad angår aktiviteter og program, men også rent menneskeligt, så forældre føler, at I er dygtige og gode ledere. </a:t>
            </a:r>
          </a:p>
        </p:txBody>
      </p:sp>
    </p:spTree>
    <p:extLst>
      <p:ext uri="{BB962C8B-B14F-4D97-AF65-F5344CB8AC3E}">
        <p14:creationId xmlns:p14="http://schemas.microsoft.com/office/powerpoint/2010/main" val="72748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#24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Se godt ud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Når der kommer gæster / nye børn er det en stor fordel, at de fysiske omgivelser er i orden, så man ikke bliver skræmt væk.</a:t>
            </a:r>
          </a:p>
        </p:txBody>
      </p:sp>
    </p:spTree>
    <p:extLst>
      <p:ext uri="{BB962C8B-B14F-4D97-AF65-F5344CB8AC3E}">
        <p14:creationId xmlns:p14="http://schemas.microsoft.com/office/powerpoint/2010/main" val="109599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#25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Tænk gerne alternativt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Opret gerne interesse-klasser. F.eks. musik-hold, FDF-</a:t>
            </a:r>
            <a:r>
              <a:rPr lang="da-DK" sz="2800" dirty="0" err="1"/>
              <a:t>classic</a:t>
            </a:r>
            <a:r>
              <a:rPr lang="da-DK" sz="2800" dirty="0"/>
              <a:t>, sejlads m.v.</a:t>
            </a:r>
          </a:p>
        </p:txBody>
      </p:sp>
    </p:spTree>
    <p:extLst>
      <p:ext uri="{BB962C8B-B14F-4D97-AF65-F5344CB8AC3E}">
        <p14:creationId xmlns:p14="http://schemas.microsoft.com/office/powerpoint/2010/main" val="18602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#26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Meter For Moneter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Lav et årligt indsamlings-arrangement, hvor forældre og byens butikker sponsorerer antal omgange medlemmerne går, cykler, løber, svømmer, sejler m.v.</a:t>
            </a:r>
          </a:p>
        </p:txBody>
      </p:sp>
    </p:spTree>
    <p:extLst>
      <p:ext uri="{BB962C8B-B14F-4D97-AF65-F5344CB8AC3E}">
        <p14:creationId xmlns:p14="http://schemas.microsoft.com/office/powerpoint/2010/main" val="23422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122214" y="1809544"/>
            <a:ext cx="6571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b="1" dirty="0"/>
              <a:t>Hvorfor bliver man flere medlemmer?</a:t>
            </a:r>
          </a:p>
          <a:p>
            <a:br>
              <a:rPr lang="da-DK" sz="3200" dirty="0"/>
            </a:br>
            <a:r>
              <a:rPr lang="da-DK" sz="3200" dirty="0"/>
              <a:t>Kan du finde pointerne, som står mellem linjerne?</a:t>
            </a:r>
            <a:br>
              <a:rPr lang="da-DK" sz="3200" dirty="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65985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#27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Sælg juletræer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Juletræssalg giver mulighed for at reklamere med store bannere samt snakke med en masse familier</a:t>
            </a:r>
          </a:p>
        </p:txBody>
      </p:sp>
    </p:spTree>
    <p:extLst>
      <p:ext uri="{BB962C8B-B14F-4D97-AF65-F5344CB8AC3E}">
        <p14:creationId xmlns:p14="http://schemas.microsoft.com/office/powerpoint/2010/main" val="406593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#28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Julemarked</a:t>
            </a:r>
            <a:br>
              <a:rPr lang="da-DK" sz="2800" dirty="0"/>
            </a:br>
            <a:endParaRPr lang="da-DK" sz="2800" dirty="0"/>
          </a:p>
          <a:p>
            <a:r>
              <a:rPr lang="da-DK" sz="2800" dirty="0"/>
              <a:t>Deltag i eller lav jeres eget julemarked, hvor I kan være synlige med aktiviteter, bod eller andet. </a:t>
            </a:r>
          </a:p>
        </p:txBody>
      </p:sp>
    </p:spTree>
    <p:extLst>
      <p:ext uri="{BB962C8B-B14F-4D97-AF65-F5344CB8AC3E}">
        <p14:creationId xmlns:p14="http://schemas.microsoft.com/office/powerpoint/2010/main" val="2042024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#29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Invitér til åbent hus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Både august, oktober, januar og april er gode måneder at holde åbent hus, da mange børn leder efter en fritidsaktivitet.</a:t>
            </a:r>
          </a:p>
        </p:txBody>
      </p:sp>
    </p:spTree>
    <p:extLst>
      <p:ext uri="{BB962C8B-B14F-4D97-AF65-F5344CB8AC3E}">
        <p14:creationId xmlns:p14="http://schemas.microsoft.com/office/powerpoint/2010/main" val="1293133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#30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82303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Ha’ en god hjemmeside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En hjemmeside er et must. Vælg jeres hjemmeside-indsats, så I er enige om, hvor aktive I skal være. Sørg for den altid er opdateret og aktuel.</a:t>
            </a:r>
            <a:br>
              <a:rPr lang="da-DK" sz="2800" dirty="0"/>
            </a:br>
            <a:r>
              <a:rPr lang="da-DK" sz="2800" dirty="0"/>
              <a:t>Sørg for at have en hjemmeside-ansvarlig.</a:t>
            </a:r>
          </a:p>
        </p:txBody>
      </p:sp>
    </p:spTree>
    <p:extLst>
      <p:ext uri="{BB962C8B-B14F-4D97-AF65-F5344CB8AC3E}">
        <p14:creationId xmlns:p14="http://schemas.microsoft.com/office/powerpoint/2010/main" val="220898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#31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Sankt Hans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Sankt Hans er en oplagt mulighed for at lave et arrangement for en målgruppe, som måske er glemt i byen. Invitér dem indenfor!</a:t>
            </a:r>
          </a:p>
        </p:txBody>
      </p:sp>
    </p:spTree>
    <p:extLst>
      <p:ext uri="{BB962C8B-B14F-4D97-AF65-F5344CB8AC3E}">
        <p14:creationId xmlns:p14="http://schemas.microsoft.com/office/powerpoint/2010/main" val="1601908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#32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synlig fra gaden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Sørg for at der er FDF-reklame i flagstang, på huset, skilte der viser vej ned mod huset og evt. en opslagstavle ved vejen med info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8944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#33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En god kredsleder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En god og dygtig kredsleder gør en lederflok endnu bedre og kan være super afgørende for, om en kreds fungerer eller ej.</a:t>
            </a:r>
          </a:p>
          <a:p>
            <a:r>
              <a:rPr lang="da-DK" sz="2800" dirty="0"/>
              <a:t>Dermed også afgørende for, om kredsen er attraktiv.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266198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#34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72942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Del flyvers ud i gågaden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Få lov af kommunen til at dele flyvers ud i jeres gågade. Hav gerne en aktivitet med der er typisk for jeres kreds.</a:t>
            </a:r>
          </a:p>
          <a:p>
            <a:r>
              <a:rPr lang="da-DK" sz="2800" dirty="0"/>
              <a:t>Vær opsøgende og tal med alle.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872919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#35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et loppemarked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Saml ind og hold et loppemarked, hvor børn kan lege købmænd. </a:t>
            </a:r>
            <a:br>
              <a:rPr lang="da-DK" sz="2800" dirty="0"/>
            </a:br>
            <a:r>
              <a:rPr lang="da-DK" sz="2800" dirty="0"/>
              <a:t>Inviter hele byen og husk at have styr på PR.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494728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#36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Husk at fejre alt det, der kan fejres!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Brug enhver lejlighed til at holde en fest. Fejr jeres kreds-fødselsdag, jubilæum, </a:t>
            </a:r>
            <a:r>
              <a:rPr lang="da-DK" sz="2800" dirty="0" err="1"/>
              <a:t>FDFs</a:t>
            </a:r>
            <a:r>
              <a:rPr lang="da-DK" sz="2800" dirty="0"/>
              <a:t> fødselsdag m.v. </a:t>
            </a:r>
            <a:br>
              <a:rPr lang="da-DK" sz="2800" dirty="0"/>
            </a:br>
            <a:r>
              <a:rPr lang="da-DK" sz="2800" dirty="0"/>
              <a:t>Husk at lave festerne forskellige.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9073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#1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Fortæl jeres medlemmer, at de må tage venner med</a:t>
            </a:r>
          </a:p>
        </p:txBody>
      </p:sp>
    </p:spTree>
    <p:extLst>
      <p:ext uri="{BB962C8B-B14F-4D97-AF65-F5344CB8AC3E}">
        <p14:creationId xmlns:p14="http://schemas.microsoft.com/office/powerpoint/2010/main" val="165611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#37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Annoncér på </a:t>
            </a:r>
            <a:r>
              <a:rPr lang="da-DK" sz="4400" dirty="0" err="1"/>
              <a:t>SoMe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Benyt muligheden for at </a:t>
            </a:r>
            <a:r>
              <a:rPr lang="da-DK" sz="2800" dirty="0" err="1"/>
              <a:t>booste</a:t>
            </a:r>
            <a:r>
              <a:rPr lang="da-DK" sz="2800" dirty="0"/>
              <a:t> opslag, som kan tiltrække nye medlemmer. </a:t>
            </a:r>
            <a:br>
              <a:rPr lang="da-DK" sz="2800" dirty="0"/>
            </a:br>
            <a:r>
              <a:rPr lang="da-DK" sz="2800" dirty="0"/>
              <a:t>Målret og få mest ud af pengene.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720395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#38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Undersøg muligheden for at tilbyde FDF for særlige målgrupper</a:t>
            </a:r>
          </a:p>
          <a:p>
            <a:br>
              <a:rPr lang="da-DK" sz="4400" dirty="0"/>
            </a:br>
            <a:r>
              <a:rPr lang="da-DK" sz="2800" dirty="0"/>
              <a:t>Nogle kommuner hjælper familier med at finde fritidsaktiviteter. (Fritidspas)  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644595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#39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noget fysisk unikt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Nogle kredshuse er nøje indrettet eller har noget helt særligt, som gør det super interessant at komme der. </a:t>
            </a:r>
            <a:br>
              <a:rPr lang="da-DK" sz="2800" dirty="0"/>
            </a:br>
            <a:r>
              <a:rPr lang="da-DK" sz="2800" dirty="0"/>
              <a:t>F.eks. et kæmpe </a:t>
            </a:r>
            <a:r>
              <a:rPr lang="da-DK" sz="2800" dirty="0" err="1"/>
              <a:t>bålhus</a:t>
            </a:r>
            <a:r>
              <a:rPr lang="da-DK" sz="2800" dirty="0"/>
              <a:t> eller en sjov legeplads / legestation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43028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#40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906978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Samarbejd med special-døgninstitutioner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Nogle døgnhjem / skolehjem, har brug for at kunne tilbyde nogle af deres børn en fritidsaktivitet.</a:t>
            </a:r>
          </a:p>
          <a:p>
            <a:r>
              <a:rPr lang="da-DK" sz="2800" dirty="0"/>
              <a:t>Gør opmærksom på jeres eksistens og tilbud.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30549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#41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Start familie-FDF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Opret et familie-FDF-hold og giv de mindste børnefamilier et fritidstilbud.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20084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#42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reklamevideoer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Undersøg muligheden for at lave / få lavet en reklamevideo for jeres FDF-kreds og del den online.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793417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#43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87344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SKRIV, at man altid er velkommen til at starte til FDF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Nogle kredse glemmer, at mange familier tror, at man kun kan starte i august.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817090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#44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82303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FDF dér hvor børnene og familierne er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FDF-kredshuse ligger ofte lidt væk fra der, hvor der er mange børn. Overvej derfor at flytte nogle af mødeaktiviteterne til steder, hvor der er mange børn eller mange familier.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4229529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#45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90697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Invitér klasser på besøg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Mange klasser har forældreråd. Kontakt dem med et tilbud, hvor de kan besøge FDF en aften eller måske til en overnatning, hvor de stiller med tre forældre </a:t>
            </a:r>
            <a:r>
              <a:rPr lang="mr-IN" sz="2800" dirty="0"/>
              <a:t>–</a:t>
            </a:r>
            <a:r>
              <a:rPr lang="da-DK" sz="2800" dirty="0"/>
              <a:t> men at det er FDF, som står for alt.</a:t>
            </a:r>
            <a:br>
              <a:rPr lang="da-DK" sz="2800" dirty="0"/>
            </a:br>
            <a:r>
              <a:rPr lang="da-DK" sz="2800" dirty="0"/>
              <a:t>Sørg for, at det er de rigtige ledere, der er til stede</a:t>
            </a:r>
            <a:r>
              <a:rPr lang="mr-IN" sz="2800" dirty="0"/>
              <a:t>…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643460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#46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80143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Vær nysgerrige og spring på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 err="1"/>
              <a:t>Ta</a:t>
            </a:r>
            <a:r>
              <a:rPr lang="da-DK" sz="2800" dirty="0"/>
              <a:t>’ chancer! Opsøg mulighederne for at være medarrangør/samarbejdspartner, når diverse muligheder byder sig. Opfind evt. selv et arrangement og byd andre ind, så I er flere, der løfter. 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15632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#2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Sæt plakater op i den lokale SFO, fritidscenter, børnehave m.v.</a:t>
            </a:r>
          </a:p>
        </p:txBody>
      </p:sp>
    </p:spTree>
    <p:extLst>
      <p:ext uri="{BB962C8B-B14F-4D97-AF65-F5344CB8AC3E}">
        <p14:creationId xmlns:p14="http://schemas.microsoft.com/office/powerpoint/2010/main" val="2508101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#47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En god ledelse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En god og aktiv bestyrelse påvirker resten af engagementet i kredsen </a:t>
            </a:r>
            <a:r>
              <a:rPr lang="mr-IN" sz="2800" dirty="0"/>
              <a:t>–</a:t>
            </a:r>
            <a:r>
              <a:rPr lang="da-DK" sz="2800" dirty="0"/>
              <a:t> og er derfor vigtig for at kredsen kan være attraktiv og i balance. Det mærker man hurtigt som ny forældre / nyt medlem.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502657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#48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Tro på jer selv og vær stolte af jeres kreds! </a:t>
            </a:r>
            <a:br>
              <a:rPr lang="da-DK" sz="4400" dirty="0"/>
            </a:br>
            <a:br>
              <a:rPr lang="da-DK" sz="4400" dirty="0"/>
            </a:br>
            <a:r>
              <a:rPr lang="da-DK" sz="2800" dirty="0"/>
              <a:t>Vær stolt af jeres FDF-kreds. Vær stolte af det arbejde, I gør, og tal FDF op </a:t>
            </a:r>
            <a:r>
              <a:rPr lang="mr-IN" sz="2800" dirty="0"/>
              <a:t>–</a:t>
            </a:r>
            <a:r>
              <a:rPr lang="da-DK" sz="2800" dirty="0"/>
              <a:t> alle steder! 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561036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122214" y="1809544"/>
            <a:ext cx="6571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Hvorfor bliver man flere medlemmer?</a:t>
            </a:r>
          </a:p>
          <a:p>
            <a:br>
              <a:rPr lang="da-DK" sz="3200" dirty="0"/>
            </a:br>
            <a:r>
              <a:rPr lang="da-DK" sz="3200" dirty="0"/>
              <a:t>Fandt du nogle pointer mellem linjerne?</a:t>
            </a:r>
            <a:br>
              <a:rPr lang="da-DK" sz="3200" dirty="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7249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#3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Sælg lodsedler </a:t>
            </a:r>
            <a:r>
              <a:rPr lang="mr-IN" sz="4400" dirty="0"/>
              <a:t>–</a:t>
            </a:r>
            <a:r>
              <a:rPr lang="da-DK" sz="4400" dirty="0"/>
              <a:t> og bliv synlige i lokalområdet</a:t>
            </a:r>
          </a:p>
        </p:txBody>
      </p:sp>
    </p:spTree>
    <p:extLst>
      <p:ext uri="{BB962C8B-B14F-4D97-AF65-F5344CB8AC3E}">
        <p14:creationId xmlns:p14="http://schemas.microsoft.com/office/powerpoint/2010/main" val="171750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#4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et samarbejde med jeres lokale skole, hvor I som FDF kan være med.</a:t>
            </a:r>
          </a:p>
        </p:txBody>
      </p:sp>
    </p:spTree>
    <p:extLst>
      <p:ext uri="{BB962C8B-B14F-4D97-AF65-F5344CB8AC3E}">
        <p14:creationId xmlns:p14="http://schemas.microsoft.com/office/powerpoint/2010/main" val="384066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#5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4"/>
            <a:ext cx="6571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en flyer, som jeres medlemmer må dele ud til deres venner</a:t>
            </a:r>
          </a:p>
        </p:txBody>
      </p:sp>
    </p:spTree>
    <p:extLst>
      <p:ext uri="{BB962C8B-B14F-4D97-AF65-F5344CB8AC3E}">
        <p14:creationId xmlns:p14="http://schemas.microsoft.com/office/powerpoint/2010/main" val="130017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2922" y="460405"/>
            <a:ext cx="1959741" cy="809517"/>
          </a:xfrm>
        </p:spPr>
        <p:txBody>
          <a:bodyPr>
            <a:noAutofit/>
          </a:bodyPr>
          <a:lstStyle/>
          <a:p>
            <a:pPr algn="l"/>
            <a:r>
              <a:rPr lang="da-DK" sz="6000" dirty="0"/>
              <a:t>#6</a:t>
            </a:r>
          </a:p>
        </p:txBody>
      </p:sp>
      <p:sp>
        <p:nvSpPr>
          <p:cNvPr id="4" name="Rektangel 3"/>
          <p:cNvSpPr/>
          <p:nvPr/>
        </p:nvSpPr>
        <p:spPr>
          <a:xfrm>
            <a:off x="3122214" y="1809545"/>
            <a:ext cx="6571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/>
              <a:t>Lav FDF-MAN:</a:t>
            </a:r>
          </a:p>
          <a:p>
            <a:br>
              <a:rPr lang="da-DK" sz="2800" dirty="0"/>
            </a:br>
            <a:r>
              <a:rPr lang="da-DK" sz="2800" dirty="0"/>
              <a:t>Et arrangement for jeres medlemmer hvor de i hold á 4, skal gennemføre en </a:t>
            </a:r>
            <a:r>
              <a:rPr lang="da-DK" sz="2800" dirty="0" err="1"/>
              <a:t>Iron-man</a:t>
            </a:r>
            <a:r>
              <a:rPr lang="da-DK" sz="2800" dirty="0"/>
              <a:t>.</a:t>
            </a:r>
          </a:p>
          <a:p>
            <a:r>
              <a:rPr lang="da-DK" sz="2800" dirty="0"/>
              <a:t>Det giver synlighed i lokalområdet.  </a:t>
            </a:r>
          </a:p>
        </p:txBody>
      </p:sp>
    </p:spTree>
    <p:extLst>
      <p:ext uri="{BB962C8B-B14F-4D97-AF65-F5344CB8AC3E}">
        <p14:creationId xmlns:p14="http://schemas.microsoft.com/office/powerpoint/2010/main" val="221666154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FDF">
      <a:dk1>
        <a:sysClr val="windowText" lastClr="000000"/>
      </a:dk1>
      <a:lt1>
        <a:sysClr val="window" lastClr="FFFFFF"/>
      </a:lt1>
      <a:dk2>
        <a:srgbClr val="4678C8"/>
      </a:dk2>
      <a:lt2>
        <a:srgbClr val="7D878C"/>
      </a:lt2>
      <a:accent1>
        <a:srgbClr val="5F8CB4"/>
      </a:accent1>
      <a:accent2>
        <a:srgbClr val="003255"/>
      </a:accent2>
      <a:accent3>
        <a:srgbClr val="D22832"/>
      </a:accent3>
      <a:accent4>
        <a:srgbClr val="7DC855"/>
      </a:accent4>
      <a:accent5>
        <a:srgbClr val="FF7345"/>
      </a:accent5>
      <a:accent6>
        <a:srgbClr val="FFB91E"/>
      </a:accent6>
      <a:hlink>
        <a:srgbClr val="133B71"/>
      </a:hlink>
      <a:folHlink>
        <a:srgbClr val="6D62A5"/>
      </a:folHlink>
    </a:clrScheme>
    <a:fontScheme name="FDF">
      <a:majorFont>
        <a:latin typeface="Work Sans"/>
        <a:ea typeface=""/>
        <a:cs typeface=""/>
      </a:majorFont>
      <a:minorFont>
        <a:latin typeface="Work Sans Medium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721F1EB3-8614-CC44-B2A8-7036975017E8}" vid="{A8E42C28-D47C-2248-9B9E-029F8DD918F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Kontortema</Template>
  <TotalTime>21</TotalTime>
  <Words>1596</Words>
  <Application>Microsoft Macintosh PowerPoint</Application>
  <PresentationFormat>Widescreen</PresentationFormat>
  <Paragraphs>132</Paragraphs>
  <Slides>52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52</vt:i4>
      </vt:variant>
    </vt:vector>
  </HeadingPairs>
  <TitlesOfParts>
    <vt:vector size="57" baseType="lpstr">
      <vt:lpstr>Arial</vt:lpstr>
      <vt:lpstr>Calibri</vt:lpstr>
      <vt:lpstr>Work Sans</vt:lpstr>
      <vt:lpstr>Work Sans Medium</vt:lpstr>
      <vt:lpstr>Kontortema</vt:lpstr>
      <vt:lpstr>48</vt:lpstr>
      <vt:lpstr>PowerPoint-præsentation</vt:lpstr>
      <vt:lpstr>PowerPoint-præsentation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  <vt:lpstr>#16</vt:lpstr>
      <vt:lpstr>#17</vt:lpstr>
      <vt:lpstr>#18</vt:lpstr>
      <vt:lpstr>#19</vt:lpstr>
      <vt:lpstr>#20</vt:lpstr>
      <vt:lpstr>#21</vt:lpstr>
      <vt:lpstr>#22</vt:lpstr>
      <vt:lpstr>#23</vt:lpstr>
      <vt:lpstr>#24</vt:lpstr>
      <vt:lpstr>#25</vt:lpstr>
      <vt:lpstr>#26</vt:lpstr>
      <vt:lpstr>#27</vt:lpstr>
      <vt:lpstr>#28</vt:lpstr>
      <vt:lpstr>#29</vt:lpstr>
      <vt:lpstr>#30</vt:lpstr>
      <vt:lpstr>#31</vt:lpstr>
      <vt:lpstr>#32</vt:lpstr>
      <vt:lpstr>#33</vt:lpstr>
      <vt:lpstr>#34</vt:lpstr>
      <vt:lpstr>#35</vt:lpstr>
      <vt:lpstr>#36</vt:lpstr>
      <vt:lpstr>#37</vt:lpstr>
      <vt:lpstr>#38</vt:lpstr>
      <vt:lpstr>#39</vt:lpstr>
      <vt:lpstr>#40</vt:lpstr>
      <vt:lpstr>#41</vt:lpstr>
      <vt:lpstr>#42</vt:lpstr>
      <vt:lpstr>#43</vt:lpstr>
      <vt:lpstr>#44</vt:lpstr>
      <vt:lpstr>#45</vt:lpstr>
      <vt:lpstr>#46</vt:lpstr>
      <vt:lpstr>#47</vt:lpstr>
      <vt:lpstr>#48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</dc:title>
  <dc:creator>Mia Fanefjord Hansen</dc:creator>
  <cp:lastModifiedBy>Mia Fanefjord Hansen</cp:lastModifiedBy>
  <cp:revision>4</cp:revision>
  <dcterms:created xsi:type="dcterms:W3CDTF">2021-03-15T20:16:56Z</dcterms:created>
  <dcterms:modified xsi:type="dcterms:W3CDTF">2021-03-17T09:16:09Z</dcterms:modified>
</cp:coreProperties>
</file>