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5" r:id="rId3"/>
    <p:sldId id="260" r:id="rId4"/>
    <p:sldId id="259" r:id="rId5"/>
    <p:sldId id="263" r:id="rId6"/>
    <p:sldId id="258" r:id="rId7"/>
    <p:sldId id="266" r:id="rId8"/>
    <p:sldId id="261" r:id="rId9"/>
    <p:sldId id="264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B00"/>
    <a:srgbClr val="FF4D15"/>
    <a:srgbClr val="FFFFFF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6" autoAdjust="0"/>
    <p:restoredTop sz="96099" autoAdjust="0"/>
  </p:normalViewPr>
  <p:slideViewPr>
    <p:cSldViewPr>
      <p:cViewPr varScale="1">
        <p:scale>
          <a:sx n="109" d="100"/>
          <a:sy n="109" d="100"/>
        </p:scale>
        <p:origin x="21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27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CBDB-E0A5-4653-800E-B2747B5F08C6}" type="datetimeFigureOut">
              <a:rPr lang="da-DK" smtClean="0"/>
              <a:t>04-05-2020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EFF4-B6D5-41C9-B04D-2FC2523365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79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8FF86-EBB5-49C3-8EA9-1FF7B3A17EBD}" type="datetimeFigureOut">
              <a:rPr lang="da-DK" smtClean="0"/>
              <a:t>04-05-2020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D6B3-27A1-4AFC-9DFA-E99013D844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73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Frederiksberg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53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I legen får vi et frirum, og vi glemmer hvordan håret sidder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718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Vi griner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040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Ludvig Valentiner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13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1900-1920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77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1. januar 1974 blev det officielt. Det blev besluttet i 1973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69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En poge var betegnelsen for den aldersklasse, som siden 1974 har heddet tumlinge 	 	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360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</a:t>
            </a:r>
            <a:r>
              <a:rPr lang="da-DK" dirty="0" err="1"/>
              <a:t>Pogeklassen</a:t>
            </a:r>
            <a:r>
              <a:rPr lang="da-DK" dirty="0"/>
              <a:t> blev i starten betragtet som en slags indskoling til FDF og havde kun kvindelige ledere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3642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Marselisborg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78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Sille og Sigurds alletiders eventyr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214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Svar: 1972. Hun arvede protektoratet efter sin far Kong Frederik IX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63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5958000"/>
          </a:xfrm>
          <a:solidFill>
            <a:srgbClr val="000000">
              <a:alpha val="50196"/>
            </a:srgb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  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5958000"/>
          </a:xfr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da-DK" dirty="0"/>
              <a:t>Billede – se hjælpetekst til venstre i slidebaggrunden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84654" y="2493016"/>
            <a:ext cx="4680000" cy="129606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200" cap="none" spc="0" baseline="0">
                <a:solidFill>
                  <a:srgbClr val="FFFFFF"/>
                </a:solidFill>
                <a:latin typeface="+mj-lt"/>
                <a:ea typeface="Adobe Heiti Std R" panose="020B0400000000000000" pitchFamily="34" charset="-128"/>
              </a:defRPr>
            </a:lvl1pPr>
          </a:lstStyle>
          <a:p>
            <a:r>
              <a:rPr lang="nn-NO" noProof="0" dirty="0"/>
              <a:t>Titel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7084654" y="4005064"/>
            <a:ext cx="4680520" cy="158417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nn-NO" noProof="0" dirty="0"/>
              <a:t>Tekst</a:t>
            </a:r>
          </a:p>
        </p:txBody>
      </p:sp>
      <p:sp>
        <p:nvSpPr>
          <p:cNvPr id="11" name="Tekstfelt 10"/>
          <p:cNvSpPr txBox="1"/>
          <p:nvPr userDrawn="1"/>
        </p:nvSpPr>
        <p:spPr>
          <a:xfrm>
            <a:off x="-1752872" y="0"/>
            <a:ext cx="1584176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200" dirty="0"/>
              <a:t>Sørg for at placere billede</a:t>
            </a:r>
            <a:r>
              <a:rPr lang="da-DK" sz="1200" baseline="0" dirty="0"/>
              <a:t> </a:t>
            </a:r>
            <a:r>
              <a:rPr lang="da-DK" sz="1200" dirty="0"/>
              <a:t>bag alt andet indhold på titelslide,</a:t>
            </a:r>
            <a:r>
              <a:rPr lang="da-DK" sz="1200" baseline="0" dirty="0"/>
              <a:t> bl.a. det mørke </a:t>
            </a:r>
            <a:r>
              <a:rPr lang="da-DK" sz="1200" baseline="0" dirty="0" err="1"/>
              <a:t>overlay</a:t>
            </a:r>
            <a:r>
              <a:rPr lang="da-DK" sz="1200" dirty="0"/>
              <a:t>:</a:t>
            </a:r>
          </a:p>
          <a:p>
            <a:endParaRPr lang="da-DK" sz="1200" dirty="0"/>
          </a:p>
          <a:p>
            <a:pPr marL="228600" indent="-228600">
              <a:buAutoNum type="arabicParenR"/>
            </a:pPr>
            <a:r>
              <a:rPr lang="da-DK" sz="1200" dirty="0"/>
              <a:t>Indsæt billede</a:t>
            </a:r>
          </a:p>
          <a:p>
            <a:pPr marL="228600" indent="-228600">
              <a:buAutoNum type="arabicParenR"/>
            </a:pPr>
            <a:endParaRPr lang="da-DK" sz="1200" dirty="0"/>
          </a:p>
          <a:p>
            <a:pPr marL="228600" indent="-228600">
              <a:buAutoNum type="arabicParenR"/>
            </a:pPr>
            <a:r>
              <a:rPr lang="da-DK" sz="1200" dirty="0" err="1"/>
              <a:t>Højreklik</a:t>
            </a:r>
            <a:r>
              <a:rPr lang="da-DK" sz="1200" dirty="0"/>
              <a:t> på billede og vælg ”Placér bagest”</a:t>
            </a:r>
          </a:p>
          <a:p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27342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900000" y="396000"/>
            <a:ext cx="10368000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n-NO" noProof="0" dirty="0"/>
              <a:t>Overskrift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124000"/>
            <a:ext cx="10367962" cy="345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  <a:p>
            <a:pPr lvl="4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072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900000" y="396000"/>
            <a:ext cx="5051984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r>
              <a:rPr lang="nn-NO" noProof="0" dirty="0"/>
              <a:t>Overskrift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4" y="2124000"/>
            <a:ext cx="5051966" cy="345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  <a:p>
            <a:pPr lvl="4"/>
            <a:r>
              <a:rPr lang="da-DK" dirty="0"/>
              <a:t>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1" hasCustomPrompt="1"/>
          </p:nvPr>
        </p:nvSpPr>
        <p:spPr>
          <a:xfrm>
            <a:off x="6312024" y="396889"/>
            <a:ext cx="4956051" cy="5184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302894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,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900000" y="396000"/>
            <a:ext cx="10368000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n-NO" noProof="0" dirty="0"/>
              <a:t>Overskrift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2124000"/>
            <a:ext cx="10367962" cy="345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  <a:p>
            <a:pPr lvl="4"/>
            <a:r>
              <a:rPr lang="da-DK" dirty="0"/>
              <a:t>Tekst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118148"/>
            <a:ext cx="176955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4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5958000"/>
            <a:ext cx="121932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900000" y="396000"/>
            <a:ext cx="10368000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n-NO" noProof="0" dirty="0"/>
              <a:t>Overskrift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00000" y="2124000"/>
            <a:ext cx="10368000" cy="34563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n-NO" noProof="0" dirty="0"/>
              <a:t>Tekst</a:t>
            </a:r>
          </a:p>
          <a:p>
            <a:pPr lvl="1"/>
            <a:r>
              <a:rPr lang="nn-NO" noProof="0" dirty="0"/>
              <a:t>Tekst</a:t>
            </a:r>
          </a:p>
          <a:p>
            <a:pPr lvl="2"/>
            <a:r>
              <a:rPr lang="nn-NO" noProof="0" dirty="0"/>
              <a:t>Tekst</a:t>
            </a:r>
          </a:p>
          <a:p>
            <a:pPr lvl="3"/>
            <a:r>
              <a:rPr lang="nn-NO" noProof="0" dirty="0"/>
              <a:t>Tekst</a:t>
            </a:r>
          </a:p>
          <a:p>
            <a:pPr lvl="4"/>
            <a:r>
              <a:rPr lang="nn-NO" noProof="0" dirty="0"/>
              <a:t>Tekst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118148"/>
            <a:ext cx="176955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6" r:id="rId3"/>
    <p:sldLayoutId id="2147483695" r:id="rId4"/>
    <p:sldLayoutId id="2147483694" r:id="rId5"/>
  </p:sldLayoutIdLst>
  <p:hf hdr="0"/>
  <p:txStyles>
    <p:titleStyle>
      <a:lvl1pPr algn="l" defTabSz="914378" rtl="0" eaLnBrk="1" latinLnBrk="0" hangingPunct="1">
        <a:lnSpc>
          <a:spcPct val="100000"/>
        </a:lnSpc>
        <a:spcBef>
          <a:spcPct val="0"/>
        </a:spcBef>
        <a:buNone/>
        <a:defRPr lang="nn-NO" sz="4600" b="1" kern="1200" cap="none" spc="0" baseline="0" noProof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•"/>
        <a:defRPr lang="nn-NO" sz="24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0838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–"/>
        <a:defRPr lang="nn-NO" sz="2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2675" indent="-366713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•"/>
        <a:defRPr lang="nn-NO" sz="2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49250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–"/>
        <a:defRPr lang="nn-NO" sz="22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66713" algn="l" defTabSz="914378" rtl="0" eaLnBrk="1" latinLnBrk="0" hangingPunct="1">
        <a:lnSpc>
          <a:spcPct val="100000"/>
        </a:lnSpc>
        <a:spcBef>
          <a:spcPts val="0"/>
        </a:spcBef>
        <a:buClrTx/>
        <a:buSzPct val="100000"/>
        <a:buFont typeface="Arial" panose="020B0604020202020204" pitchFamily="34" charset="0"/>
        <a:buChar char="•"/>
        <a:defRPr lang="nn-NO" sz="22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r="321"/>
          <a:stretch>
            <a:fillRect/>
          </a:stretch>
        </p:blipFill>
        <p:spPr/>
      </p:pic>
      <p:sp>
        <p:nvSpPr>
          <p:cNvPr id="2" name="Pladsholder til tekst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Lederquiz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Stort og småt fra FDFs historie</a:t>
            </a:r>
          </a:p>
        </p:txBody>
      </p:sp>
    </p:spTree>
    <p:extLst>
      <p:ext uri="{BB962C8B-B14F-4D97-AF65-F5344CB8AC3E}">
        <p14:creationId xmlns:p14="http://schemas.microsoft.com/office/powerpoint/2010/main" val="239714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928A5-4CD6-4ABE-911E-0983E6E5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9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BDA705-A6CD-44E0-BC16-6052ACA78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2124000"/>
            <a:ext cx="5987975" cy="34560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Hvornår blev H.M. Dronning Margrethe protektor for FDF?</a:t>
            </a:r>
          </a:p>
          <a:p>
            <a:pPr marL="457200" indent="-457200">
              <a:buFont typeface="+mj-lt"/>
              <a:buAutoNum type="alphaLcPeriod"/>
            </a:pPr>
            <a:r>
              <a:rPr lang="da-DK" dirty="0"/>
              <a:t>1967</a:t>
            </a:r>
          </a:p>
          <a:p>
            <a:pPr marL="457200" indent="-457200">
              <a:buFont typeface="+mj-lt"/>
              <a:buAutoNum type="alphaLcPeriod"/>
            </a:pPr>
            <a:r>
              <a:rPr lang="da-DK" dirty="0"/>
              <a:t>1970</a:t>
            </a:r>
          </a:p>
          <a:p>
            <a:pPr marL="457200" indent="-457200">
              <a:buFont typeface="+mj-lt"/>
              <a:buAutoNum type="alphaLcPeriod"/>
            </a:pPr>
            <a:r>
              <a:rPr lang="da-DK" dirty="0"/>
              <a:t>1972</a:t>
            </a:r>
          </a:p>
          <a:p>
            <a:pPr marL="457200" indent="-457200">
              <a:buFont typeface="+mj-lt"/>
              <a:buAutoNum type="alphaLcPeriod"/>
            </a:pPr>
            <a:r>
              <a:rPr lang="da-DK" dirty="0"/>
              <a:t>1975</a:t>
            </a:r>
          </a:p>
          <a:p>
            <a:pPr marL="457200" indent="-457200">
              <a:buFont typeface="+mj-lt"/>
              <a:buAutoNum type="alphaLcPeriod"/>
            </a:pPr>
            <a:endParaRPr lang="da-DK" dirty="0"/>
          </a:p>
          <a:p>
            <a:pPr marL="457200" indent="-457200">
              <a:buFont typeface="+mj-lt"/>
              <a:buAutoNum type="alphaLcPeriod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DF2E41A-953C-430A-94B1-C721CF32E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114" r="10153" b="10502"/>
          <a:stretch/>
        </p:blipFill>
        <p:spPr bwMode="auto">
          <a:xfrm>
            <a:off x="8472264" y="503501"/>
            <a:ext cx="32516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B96AF0-4EB0-439C-8306-CD7C7337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3" y="2492896"/>
            <a:ext cx="4248472" cy="28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2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C3E59-3F10-4425-9139-ADD9262C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3" y="404664"/>
            <a:ext cx="10368000" cy="1476000"/>
          </a:xfrm>
        </p:spPr>
        <p:txBody>
          <a:bodyPr/>
          <a:lstStyle/>
          <a:p>
            <a:r>
              <a:rPr lang="da-DK" dirty="0"/>
              <a:t>Spørgsmål 10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18DF14-B07A-429E-8444-F6220C1C5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373" y="1988840"/>
            <a:ext cx="7695097" cy="3456000"/>
          </a:xfrm>
        </p:spPr>
        <p:txBody>
          <a:bodyPr/>
          <a:lstStyle/>
          <a:p>
            <a:pPr marL="0" indent="0">
              <a:buNone/>
            </a:pPr>
            <a:r>
              <a:rPr lang="da-DK" sz="2200" dirty="0"/>
              <a:t>Hvad sagde Dronning Margrethe i sin åbningstale til landslejren i 2016?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”I legen får vi et frirum, og man bliver glad i låget”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”I legen får vi et frirum, og mærker sjælen smile”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”I legen får vi et frirum, og græs på knæene”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”I legen får vi et frirum, og vi glemmer hvordan håret sidder”</a:t>
            </a:r>
          </a:p>
          <a:p>
            <a:pPr marL="350838" lvl="1" indent="0">
              <a:buNone/>
            </a:pPr>
            <a:endParaRPr lang="da-DK" dirty="0"/>
          </a:p>
          <a:p>
            <a:pPr marL="808038" lvl="1" indent="-457200">
              <a:buFont typeface="+mj-lt"/>
              <a:buAutoNum type="alphaLcPeriod"/>
            </a:pPr>
            <a:endParaRPr lang="da-DK" dirty="0"/>
          </a:p>
        </p:txBody>
      </p:sp>
      <p:pic>
        <p:nvPicPr>
          <p:cNvPr id="3076" name="Picture 4" descr="Thomas Heie Nielsen 20160707180039 MX7B1151">
            <a:extLst>
              <a:ext uri="{FF2B5EF4-FFF2-40B4-BE49-F238E27FC236}">
                <a16:creationId xmlns:a16="http://schemas.microsoft.com/office/drawing/2014/main" id="{6F824304-DA95-485F-B745-01996CCC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58" y="332656"/>
            <a:ext cx="3845769" cy="25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rnt Nielsen 160707182102 DSC6498">
            <a:extLst>
              <a:ext uri="{FF2B5EF4-FFF2-40B4-BE49-F238E27FC236}">
                <a16:creationId xmlns:a16="http://schemas.microsoft.com/office/drawing/2014/main" id="{BF10D78C-1122-4096-AB70-9EF05A98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068960"/>
            <a:ext cx="3602434" cy="259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0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7E8F6-6AD1-4FB2-91A7-6064BD63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11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FF6404-B317-4ED6-84B6-A013535846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2124000"/>
            <a:ext cx="6276007" cy="34560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Hvad er ikke et af principperne for landslejren i 2021?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Vi mødes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Vi griner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Vi giver os tid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Vi tager ansvar</a:t>
            </a:r>
          </a:p>
        </p:txBody>
      </p:sp>
      <p:pic>
        <p:nvPicPr>
          <p:cNvPr id="4098" name="Picture 2" descr="Henrik Barfoed Larsen 20160714 213345 IMG 3152">
            <a:extLst>
              <a:ext uri="{FF2B5EF4-FFF2-40B4-BE49-F238E27FC236}">
                <a16:creationId xmlns:a16="http://schemas.microsoft.com/office/drawing/2014/main" id="{59C6EE3B-60D3-4AC6-96C4-EDF8515C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80" y="980728"/>
            <a:ext cx="4493841" cy="29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B131941-57BD-4419-83DA-70D67F775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4425157"/>
            <a:ext cx="2341553" cy="2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4F277-0268-4A35-96B0-081D12E5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1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80D6F7-BB7B-4DC2-9022-BC4C7F4A4D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2124000"/>
            <a:ext cx="5411911" cy="34560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 blev FDF grundlagt?</a:t>
            </a:r>
          </a:p>
          <a:p>
            <a:pPr marL="457200" indent="-457200">
              <a:buFont typeface="+mj-lt"/>
              <a:buAutoNum type="alphaLcPeriod"/>
            </a:pPr>
            <a:r>
              <a:rPr lang="da-DK" dirty="0"/>
              <a:t>Julsø</a:t>
            </a:r>
          </a:p>
          <a:p>
            <a:pPr marL="457200" indent="-457200">
              <a:buFont typeface="+mj-lt"/>
              <a:buAutoNum type="alphaLcPeriod"/>
            </a:pPr>
            <a:r>
              <a:rPr lang="da-DK" dirty="0"/>
              <a:t>Aarhus</a:t>
            </a:r>
          </a:p>
          <a:p>
            <a:pPr marL="457200" indent="-457200">
              <a:buFont typeface="+mj-lt"/>
              <a:buAutoNum type="alphaLcPeriod"/>
            </a:pPr>
            <a:r>
              <a:rPr lang="da-DK" dirty="0"/>
              <a:t>Frederiksberg</a:t>
            </a:r>
          </a:p>
          <a:p>
            <a:pPr marL="457200" indent="-457200">
              <a:buFont typeface="+mj-lt"/>
              <a:buAutoNum type="alphaLcPeriod"/>
            </a:pPr>
            <a:r>
              <a:rPr lang="da-DK" dirty="0"/>
              <a:t>Thisted </a:t>
            </a:r>
          </a:p>
          <a:p>
            <a:pPr marL="457200" indent="-457200">
              <a:buFont typeface="+mj-lt"/>
              <a:buAutoNum type="alphaLcPeriod"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8701F18-02F5-4038-ABB4-362963357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341" y="548680"/>
            <a:ext cx="4329691" cy="478334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1D9BD4C-B199-4573-BCF6-14DD256E69C9}"/>
              </a:ext>
            </a:extLst>
          </p:cNvPr>
          <p:cNvSpPr/>
          <p:nvPr/>
        </p:nvSpPr>
        <p:spPr>
          <a:xfrm>
            <a:off x="7703477" y="2244850"/>
            <a:ext cx="1584176" cy="29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137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F1CC10-A7AC-4263-BACE-5842E87C98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001" y="1844824"/>
            <a:ext cx="6984200" cy="3456000"/>
          </a:xfrm>
        </p:spPr>
        <p:txBody>
          <a:bodyPr/>
          <a:lstStyle/>
          <a:p>
            <a:pPr marL="0" lvl="0" indent="0">
              <a:buNone/>
            </a:pPr>
            <a:r>
              <a:rPr lang="da-DK" dirty="0"/>
              <a:t>Hvem var med helt fra starten af FDF sammen med Holger Tornøe?</a:t>
            </a:r>
          </a:p>
          <a:p>
            <a:pPr marL="822325" lvl="1" indent="-457200">
              <a:buFont typeface="+mj-lt"/>
              <a:buAutoNum type="alphaLcPeriod"/>
            </a:pPr>
            <a:r>
              <a:rPr lang="da-DK" sz="2400" dirty="0"/>
              <a:t>Ludvig Valentiner</a:t>
            </a:r>
          </a:p>
          <a:p>
            <a:pPr marL="822325" lvl="1" indent="-457200">
              <a:buFont typeface="+mj-lt"/>
              <a:buAutoNum type="alphaLcPeriod"/>
            </a:pPr>
            <a:r>
              <a:rPr lang="da-DK" sz="2400" dirty="0"/>
              <a:t>Ludvig Serpentiner</a:t>
            </a:r>
          </a:p>
          <a:p>
            <a:pPr marL="822325" lvl="1" indent="-457200">
              <a:buFont typeface="+mj-lt"/>
              <a:buAutoNum type="alphaLcPeriod"/>
            </a:pPr>
            <a:r>
              <a:rPr lang="da-DK" sz="2400" dirty="0"/>
              <a:t>Ludvig Appelsiner</a:t>
            </a:r>
          </a:p>
          <a:p>
            <a:pPr marL="822325" lvl="1" indent="-457200">
              <a:buFont typeface="+mj-lt"/>
              <a:buAutoNum type="alphaLcPeriod"/>
            </a:pPr>
            <a:r>
              <a:rPr lang="da-DK" sz="2400" dirty="0"/>
              <a:t>Ludvig Kæmpegriner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056C079-27A2-4572-8F41-78D1AEF9D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827927"/>
            <a:ext cx="2594447" cy="321289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47C3983-957F-4D8D-A2B9-D5BB98824DBE}"/>
              </a:ext>
            </a:extLst>
          </p:cNvPr>
          <p:cNvSpPr txBox="1">
            <a:spLocks/>
          </p:cNvSpPr>
          <p:nvPr/>
        </p:nvSpPr>
        <p:spPr>
          <a:xfrm>
            <a:off x="912000" y="476672"/>
            <a:ext cx="10368000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n-NO" sz="4600" b="1" kern="1200" cap="none" spc="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Spørgsmål 2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BE7577D-415E-4115-A8F4-D224ACA11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2771787"/>
            <a:ext cx="3847159" cy="2651122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7FDB9D5-63BF-4BDD-AA98-00D32D3CF36B}"/>
              </a:ext>
            </a:extLst>
          </p:cNvPr>
          <p:cNvSpPr txBox="1"/>
          <p:nvPr/>
        </p:nvSpPr>
        <p:spPr>
          <a:xfrm>
            <a:off x="9151071" y="48599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Ludvig og Holger skriver autografer på landslejren i 1952.</a:t>
            </a:r>
          </a:p>
        </p:txBody>
      </p:sp>
    </p:spTree>
    <p:extLst>
      <p:ext uri="{BB962C8B-B14F-4D97-AF65-F5344CB8AC3E}">
        <p14:creationId xmlns:p14="http://schemas.microsoft.com/office/powerpoint/2010/main" val="50749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09F827-4C3D-48DE-BC9C-9169A7C64D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2124000"/>
            <a:ext cx="7860183" cy="34560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I hvilken periode blev disse udgaver af FDF-uniformen indført?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1900-1920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1921-1940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1941-1960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1961-1980</a:t>
            </a:r>
          </a:p>
          <a:p>
            <a:pPr marL="457200" indent="-457200">
              <a:buFont typeface="+mj-lt"/>
              <a:buAutoNum type="alphaLcPeriod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00A9B7-CE9F-4ED2-AC22-ABA792EA80C8}"/>
              </a:ext>
            </a:extLst>
          </p:cNvPr>
          <p:cNvSpPr txBox="1">
            <a:spLocks/>
          </p:cNvSpPr>
          <p:nvPr/>
        </p:nvSpPr>
        <p:spPr>
          <a:xfrm>
            <a:off x="912000" y="476672"/>
            <a:ext cx="10368000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n-NO" sz="4600" b="1" kern="1200" cap="none" spc="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Spørgsmål 3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914AE25-A02B-4207-9FF8-6F8F482EA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1412776"/>
            <a:ext cx="1143160" cy="27912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A375680-0AEE-47E0-92C8-E50470EBE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76"/>
          <a:stretch/>
        </p:blipFill>
        <p:spPr>
          <a:xfrm>
            <a:off x="10120030" y="1844824"/>
            <a:ext cx="1162212" cy="32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46AD6-5301-4A57-9FFF-1EC8E052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4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4B9778-886F-4A47-95EC-E5BC7FCD6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2124000"/>
            <a:ext cx="6708055" cy="34560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Hvornår blev FDF og FPF lagt sammen?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1971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1974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1977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1979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73FFCEE-871F-4BFA-B09D-672BE6125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927271"/>
            <a:ext cx="3372321" cy="170521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E4378D6-54D1-4141-BB87-BEA2E12FE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739" y="3140968"/>
            <a:ext cx="4202909" cy="19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5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DCB1065-1E75-4154-BFEE-CB02E3F08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000" y="1948997"/>
            <a:ext cx="6780063" cy="3456000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Engang brugte man begrebet ‘poge’ i FDF. Hvad betød det?</a:t>
            </a:r>
          </a:p>
          <a:p>
            <a:pPr marL="457200" indent="-457200">
              <a:buFont typeface="+mj-lt"/>
              <a:buAutoNum type="alphaLcPeriod"/>
            </a:pPr>
            <a:r>
              <a:rPr lang="da-DK" sz="2000" dirty="0"/>
              <a:t>En poge var det emblem, som holdte tørklædets ender sammen</a:t>
            </a:r>
          </a:p>
          <a:p>
            <a:pPr marL="457200" indent="-457200">
              <a:buFont typeface="+mj-lt"/>
              <a:buAutoNum type="alphaLcPeriod"/>
            </a:pPr>
            <a:r>
              <a:rPr lang="da-DK" sz="2000" dirty="0"/>
              <a:t>En poge var donationen i den gavekonvolut, som FDFs medlemmer i de første år forærede kredsene fremfor at betale kontingent</a:t>
            </a:r>
          </a:p>
          <a:p>
            <a:pPr marL="457200" indent="-457200">
              <a:buFont typeface="+mj-lt"/>
              <a:buAutoNum type="alphaLcPeriod"/>
            </a:pPr>
            <a:r>
              <a:rPr lang="da-DK" sz="2000" dirty="0"/>
              <a:t>En poge var den tidlige betegnelse for en tumling</a:t>
            </a:r>
          </a:p>
          <a:p>
            <a:pPr marL="457200" indent="-457200">
              <a:buFont typeface="+mj-lt"/>
              <a:buAutoNum type="alphaLcPeriod"/>
            </a:pPr>
            <a:r>
              <a:rPr lang="da-DK" sz="2000" dirty="0"/>
              <a:t>En poge var en klasse – eksempelvis ”væbnerpogen”</a:t>
            </a:r>
          </a:p>
          <a:p>
            <a:pPr marL="457200" indent="-457200">
              <a:buFont typeface="+mj-lt"/>
              <a:buAutoNum type="alphaLcPeriod"/>
            </a:pPr>
            <a:endParaRPr lang="da-DK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95C96C0-E12A-4758-B2A5-CBEE11020BDB}"/>
              </a:ext>
            </a:extLst>
          </p:cNvPr>
          <p:cNvSpPr txBox="1">
            <a:spLocks/>
          </p:cNvSpPr>
          <p:nvPr/>
        </p:nvSpPr>
        <p:spPr>
          <a:xfrm>
            <a:off x="912000" y="476672"/>
            <a:ext cx="10368000" cy="14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nn-NO" sz="4600" b="1" kern="1200" cap="none" spc="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Spørgsmål 5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139FD4E-3D1D-4077-B365-A94AD7309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9813">
            <a:off x="10146889" y="4173471"/>
            <a:ext cx="2019582" cy="55252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B92FB61-6876-4EFE-8FC2-5B808DA3D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890" y="3562500"/>
            <a:ext cx="2698453" cy="1476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6BDA908-1FF8-4769-9680-3584AEB8B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712" y="1650218"/>
            <a:ext cx="2703008" cy="202861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C871E53-4287-456C-A30D-5BA67D9FB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216" y="452074"/>
            <a:ext cx="1944216" cy="19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9DF66-5445-4FAA-910A-6B8D711D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6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3A2A0-F72D-4B2C-82EA-BEC48489C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2124000"/>
            <a:ext cx="8004199" cy="3456000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Hvad karakteriserede </a:t>
            </a:r>
            <a:r>
              <a:rPr lang="da-DK" sz="2000" dirty="0" err="1"/>
              <a:t>pogeklassen</a:t>
            </a:r>
            <a:r>
              <a:rPr lang="da-DK" sz="2000" dirty="0"/>
              <a:t>?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sz="2000" dirty="0" err="1"/>
              <a:t>Pogeklassen</a:t>
            </a:r>
            <a:r>
              <a:rPr lang="da-DK" sz="2000" dirty="0"/>
              <a:t> blev i starten betragtet som en slags indskoling til FDF og havde kun kvindelige ledere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sz="2000" dirty="0" err="1"/>
              <a:t>Pogeklassen</a:t>
            </a:r>
            <a:r>
              <a:rPr lang="da-DK" sz="2000" dirty="0"/>
              <a:t> blev afsluttet med en prøve, hvor hver poge skulle vise sine færdigheder indenfor </a:t>
            </a:r>
            <a:r>
              <a:rPr lang="da-DK" sz="2000" dirty="0" err="1"/>
              <a:t>besnøringer</a:t>
            </a:r>
            <a:r>
              <a:rPr lang="da-DK" sz="2000" dirty="0"/>
              <a:t>, march mv. for at rykke op i næste klasse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sz="2000" dirty="0" err="1"/>
              <a:t>Pogeklassen</a:t>
            </a:r>
            <a:r>
              <a:rPr lang="da-DK" sz="2000" dirty="0"/>
              <a:t> optog fortrinsvist drenge fra pæne, borgerlige hjem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sz="2000" dirty="0"/>
              <a:t>Som poge måtte man ikke tiltale andre voksne i kredsen end ens egne ledere</a:t>
            </a:r>
          </a:p>
          <a:p>
            <a:pPr marL="808038" lvl="1" indent="-457200">
              <a:buFont typeface="+mj-lt"/>
              <a:buAutoNum type="alphaLcPeriod"/>
            </a:pPr>
            <a:endParaRPr lang="da-DK" sz="2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1B5E20A-4825-446F-A187-4209BC6F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48680"/>
            <a:ext cx="3709925" cy="22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8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E003C-F449-400E-B0A6-156BD48B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7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1484EE-BA13-4FAE-9270-47EE554CF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2124000"/>
            <a:ext cx="6420023" cy="34560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 blev FDFs landslejre afholdt, før lejren flyttede til Sletten i 1967?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Vork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Jomsborg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Marselisborg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Klintebjerg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00BE7F5-7E78-499A-9620-25C2B60BF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8"/>
          <a:stretch/>
        </p:blipFill>
        <p:spPr>
          <a:xfrm>
            <a:off x="5303912" y="3284983"/>
            <a:ext cx="3411299" cy="238077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D26360D-36DA-478D-9507-893A83CD5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2891705"/>
            <a:ext cx="3558358" cy="252844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1F06480-1949-4B5A-A18A-487CD9CEF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850" y="998597"/>
            <a:ext cx="2795420" cy="201756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54B88B9-9877-4D68-9591-B431937FF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240" y="868195"/>
            <a:ext cx="1221612" cy="164543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5C147D3-6026-48CA-BC3C-8F2E0C95B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3608" y="2149901"/>
            <a:ext cx="1186870" cy="146542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6EF3A34-247C-4BAA-923A-9855EBD09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5746" y="2265278"/>
            <a:ext cx="1254115" cy="16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8570B-8DAC-4873-B97C-7327DBC0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8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095BB5-17BC-447A-8D7C-1A80D8533E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3" y="2124000"/>
            <a:ext cx="5771951" cy="34560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Hvilket af disse har ikke været et landslejrtema?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Nutidsdreng på væbnerfærd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Tre tiders lejr – alle tiders lejr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Kraftens folk</a:t>
            </a:r>
          </a:p>
          <a:p>
            <a:pPr marL="808038" lvl="1" indent="-457200">
              <a:buFont typeface="+mj-lt"/>
              <a:buAutoNum type="alphaLcPeriod"/>
            </a:pPr>
            <a:r>
              <a:rPr lang="da-DK" dirty="0"/>
              <a:t>Sille og Sigurds alletiders eventyr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9DB8B2A-5104-4005-99A0-CDA4B516C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3550093"/>
            <a:ext cx="1671126" cy="177189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F62FE24-88A6-403D-8A6A-61141053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2492896"/>
            <a:ext cx="1619476" cy="1771897"/>
          </a:xfrm>
          <a:prstGeom prst="rect">
            <a:avLst/>
          </a:prstGeom>
        </p:spPr>
      </p:pic>
      <p:pic>
        <p:nvPicPr>
          <p:cNvPr id="2050" name="Picture 2" descr="FDFs Visuelle Museum">
            <a:extLst>
              <a:ext uri="{FF2B5EF4-FFF2-40B4-BE49-F238E27FC236}">
                <a16:creationId xmlns:a16="http://schemas.microsoft.com/office/drawing/2014/main" id="{2DE0F604-72BD-4E24-90C5-FB8805DE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28" y="381247"/>
            <a:ext cx="2705751" cy="26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2338B46-3A25-4566-BEA7-C28D84968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1756" y="2781626"/>
            <a:ext cx="1348333" cy="29663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49B6A9B-15E0-48C5-A7AE-AFFE670618C6}"/>
              </a:ext>
            </a:extLst>
          </p:cNvPr>
          <p:cNvSpPr/>
          <p:nvPr/>
        </p:nvSpPr>
        <p:spPr>
          <a:xfrm>
            <a:off x="8976320" y="514834"/>
            <a:ext cx="360040" cy="177862"/>
          </a:xfrm>
          <a:prstGeom prst="rect">
            <a:avLst/>
          </a:prstGeom>
          <a:solidFill>
            <a:srgbClr val="F63B00"/>
          </a:solidFill>
          <a:ln>
            <a:solidFill>
              <a:srgbClr val="F63B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3DF8362-CDAB-43D2-830F-3C0D1C52CB89}"/>
              </a:ext>
            </a:extLst>
          </p:cNvPr>
          <p:cNvSpPr/>
          <p:nvPr/>
        </p:nvSpPr>
        <p:spPr>
          <a:xfrm>
            <a:off x="9356213" y="514834"/>
            <a:ext cx="288032" cy="177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297217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FDF">
      <a:dk1>
        <a:sysClr val="windowText" lastClr="000000"/>
      </a:dk1>
      <a:lt1>
        <a:sysClr val="window" lastClr="FFFFFF"/>
      </a:lt1>
      <a:dk2>
        <a:srgbClr val="4678C8"/>
      </a:dk2>
      <a:lt2>
        <a:srgbClr val="7D878C"/>
      </a:lt2>
      <a:accent1>
        <a:srgbClr val="5F8CB4"/>
      </a:accent1>
      <a:accent2>
        <a:srgbClr val="003255"/>
      </a:accent2>
      <a:accent3>
        <a:srgbClr val="D22832"/>
      </a:accent3>
      <a:accent4>
        <a:srgbClr val="7DC855"/>
      </a:accent4>
      <a:accent5>
        <a:srgbClr val="FF7345"/>
      </a:accent5>
      <a:accent6>
        <a:srgbClr val="FFB91E"/>
      </a:accent6>
      <a:hlink>
        <a:srgbClr val="133B71"/>
      </a:hlink>
      <a:folHlink>
        <a:srgbClr val="6D62A5"/>
      </a:folHlink>
    </a:clrScheme>
    <a:fontScheme name="FDF">
      <a:majorFont>
        <a:latin typeface="Work Sans"/>
        <a:ea typeface=""/>
        <a:cs typeface=""/>
      </a:majorFont>
      <a:minorFont>
        <a:latin typeface="Work Sans Medium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F præsentation.potx" id="{93705850-3000-47F0-9E14-B9EFF986BE3C}" vid="{BA398ED4-EA11-453C-9546-495E1D904E98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FDF powerpoint</Template>
  <TotalTime>244</TotalTime>
  <Words>495</Words>
  <Application>Microsoft Office PowerPoint</Application>
  <PresentationFormat>Widescreen</PresentationFormat>
  <Paragraphs>93</Paragraphs>
  <Slides>12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Work Sans</vt:lpstr>
      <vt:lpstr>Work Sans Medium</vt:lpstr>
      <vt:lpstr>Kontortema</vt:lpstr>
      <vt:lpstr>Lederquiz</vt:lpstr>
      <vt:lpstr>Spørgsmål 1</vt:lpstr>
      <vt:lpstr>PowerPoint-præsentation</vt:lpstr>
      <vt:lpstr>PowerPoint-præsentation</vt:lpstr>
      <vt:lpstr>Spørgsmål 4</vt:lpstr>
      <vt:lpstr>PowerPoint-præsentation</vt:lpstr>
      <vt:lpstr>Spørgsmål 6 </vt:lpstr>
      <vt:lpstr>Spørgsmål 7</vt:lpstr>
      <vt:lpstr>Spørgsmål 8</vt:lpstr>
      <vt:lpstr>Spørgsmål 9</vt:lpstr>
      <vt:lpstr>Spørgsmål 10 </vt:lpstr>
      <vt:lpstr>Spørgsmål 11</vt:lpstr>
    </vt:vector>
  </TitlesOfParts>
  <Company>Word Specialisten v/Helle M. 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Theresa Schaltz</dc:creator>
  <cp:lastModifiedBy>Theresa Schaltz</cp:lastModifiedBy>
  <cp:revision>31</cp:revision>
  <dcterms:created xsi:type="dcterms:W3CDTF">2020-03-05T14:30:43Z</dcterms:created>
  <dcterms:modified xsi:type="dcterms:W3CDTF">2020-05-04T07:22:08Z</dcterms:modified>
</cp:coreProperties>
</file>